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2026 adoption-readiness score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Readiness score</c:v>
                </c:pt>
              </c:strCache>
            </c:strRef>
          </c:tx>
          <c:spPr>
            <a:solidFill>
              <a:srgbClr val="22D3E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Support</c:v>
                  </c:pt>
                  <c:pt idx="1">
                    <c:v>Engineering</c:v>
                  </c:pt>
                  <c:pt idx="2">
                    <c:v>Finance ops</c:v>
                  </c:pt>
                  <c:pt idx="3">
                    <c:v>Sales ops</c:v>
                  </c:pt>
                  <c:pt idx="4">
                    <c:v>HR service</c:v>
                  </c:pt>
                  <c:pt idx="5">
                    <c:v>Legal intake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78</c:v>
                </c:pt>
                <c:pt idx="1">
                  <c:v>71</c:v>
                </c:pt>
                <c:pt idx="2">
                  <c:v>64</c:v>
                </c:pt>
                <c:pt idx="3">
                  <c:v>57</c:v>
                </c:pt>
                <c:pt idx="4">
                  <c:v>52</c:v>
                </c:pt>
                <c:pt idx="5">
                  <c:v>46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D8E2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Share of governed agent workloads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Workload mix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2D3EE"/>
              </a:solidFill>
              <a:effectLst/>
            </c:spPr>
          </c:dPt>
          <c:dPt>
            <c:idx val="1"/>
            <c:bubble3D val="0"/>
            <c:spPr>
              <a:solidFill>
                <a:srgbClr val="8B5CF6"/>
              </a:solidFill>
              <a:effectLst/>
            </c:spPr>
          </c:dPt>
          <c:dPt>
            <c:idx val="2"/>
            <c:bubble3D val="0"/>
            <c:spPr>
              <a:solidFill>
                <a:srgbClr val="10B981"/>
              </a:solidFill>
              <a:effectLst/>
            </c:spPr>
          </c:dPt>
          <c:dPt>
            <c:idx val="3"/>
            <c:bubble3D val="0"/>
            <c:spPr>
              <a:solidFill>
                <a:srgbClr val="F97316"/>
              </a:solidFill>
              <a:effectLst/>
            </c:spPr>
          </c:dPt>
          <c:dPt>
            <c:idx val="4"/>
            <c:bubble3D val="0"/>
            <c:spPr>
              <a:solidFill>
                <a:srgbClr val="172554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Human-approved execution</c:v>
                </c:pt>
                <c:pt idx="1">
                  <c:v>Research &amp; synthesis</c:v>
                </c:pt>
                <c:pt idx="2">
                  <c:v>Back-office automation</c:v>
                </c:pt>
                <c:pt idx="3">
                  <c:v>Engineering assistance</c:v>
                </c:pt>
                <c:pt idx="4">
                  <c:v>Autonomous monitoring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34</c:v>
                </c:pt>
                <c:pt idx="1">
                  <c:v>26</c:v>
                </c:pt>
                <c:pt idx="2">
                  <c:v>18</c:v>
                </c:pt>
                <c:pt idx="3">
                  <c:v>14</c:v>
                </c:pt>
                <c:pt idx="4">
                  <c:v>8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Index of agent programme maturity, 2022-2026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Pilots launched</c:v>
                </c:pt>
              </c:strCache>
            </c:strRef>
          </c:tx>
          <c:spPr>
            <a:solidFill>
              <a:srgbClr val="22D3EE"/>
            </a:solidFill>
            <a:ln w="31750" cap="flat">
              <a:solidFill>
                <a:srgbClr val="22D3E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2D3EE"/>
              </a:solidFill>
              <a:ln w="9525" cap="flat">
                <a:solidFill>
                  <a:srgbClr val="22D3E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27</c:v>
                </c:pt>
                <c:pt idx="2">
                  <c:v>51</c:v>
                </c:pt>
                <c:pt idx="3">
                  <c:v>78</c:v>
                </c:pt>
                <c:pt idx="4">
                  <c:v>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Workflows in production</c:v>
                </c:pt>
              </c:strCache>
            </c:strRef>
          </c:tx>
          <c:spPr>
            <a:solidFill>
              <a:srgbClr val="8B5CF6"/>
            </a:solidFill>
            <a:ln w="31750" cap="flat">
              <a:solidFill>
                <a:srgbClr val="8B5C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B5CF6"/>
              </a:solidFill>
              <a:ln w="9525" cap="flat">
                <a:solidFill>
                  <a:srgbClr val="8B5C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7</c:v>
                </c:pt>
                <c:pt idx="2">
                  <c:v>18</c:v>
                </c:pt>
                <c:pt idx="3">
                  <c:v>39</c:v>
                </c:pt>
                <c:pt idx="4">
                  <c:v>61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Governed deployments</c:v>
                </c:pt>
              </c:strCache>
            </c:strRef>
          </c:tx>
          <c:spPr>
            <a:solidFill>
              <a:srgbClr val="10B981"/>
            </a:solidFill>
            <a:ln w="31750" cap="flat">
              <a:solidFill>
                <a:srgbClr val="10B98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0B981"/>
              </a:solidFill>
              <a:ln w="9525" cap="flat">
                <a:solidFill>
                  <a:srgbClr val="10B98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17</c:v>
                </c:pt>
                <c:pt idx="4">
                  <c:v>44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D8E2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the deck as an operations story, not a model capability tour.
Emphasise that production agents need the same discipline as other critical systems.
Transition: start with the route map for the discussion.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case study shows a controlled pattern: high value without blanket autonomy.
The agent improves context assembly and action preparation while preserving approval boundaries.
Transition: every pattern creates a risk surface that needs explicit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the matrix as a design tool, not a fear slide.
The highest risk comes from permission breadth plus weak audit and replay.
Transition: show the solution building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Position these four investments as the backbone of agent operations.
Each solution creates a way to scale without pretending risk disappears.
Transition: connect the investments to a future maturity path.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outlook is staged: monitored tasks, managed workflows, then governed portfolios.
The maturity index signals capability, confidence, and operational readiness together.
Transition: distil the full deck into executive takeaways.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Summarise the operational lesson: agents become valuable when wrapped in disciplined systems.
The five takeaways can become an implementation checklist.
Transition: close with the core message and Q&amp;A.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by reinforcing the production-systems message.
Invite questions on governance, workflow selection, or implementation sequencing.
Close the session.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Preview the deck as a business operating system discussion.
The sequence intentionally moves from adoption data to governance and decisions.
Transition: begin with why the operating context changed.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the 64% figure as an internal benchmark signal: controls are now a deployment requirement.
The biggest change is responsibility: agents are being asked to own steps in real workflows.
Transition: quantify the operational improvement that makes this worth solving.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 speed as a result of better context assembly, not unchecked automation.
Make clear that approval and governance still matter.
Transition: map where organisations are most ready to apply this pattern.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readiness is not simply enthusiasm; it reflects workflow fit and control feasibility.
Point out the spread between support and legal intake.
Transition: readiness translates into different workload types.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that the mix is supervision-heavy, which is exactly where mature programmes start.
Use the mix to caution against all-or-nothing autonomy debates.
Transition: show how the field arrived at this operating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evolution as expanding responsibility plus expanding controls.
2026 is where governance becomes part of the product surface, not a side document.
Transition: compare the patterns teams often confuse.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the table to separate scripts, copilots, workflow agents, and governed agents.
The important difference is not model intelligence but operational responsibility.
Transition: examine the deployment trend over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Describe the curve as a correction: experimentation remains high, but governed production becomes the investment focus.
The chart supports a governance-first roadmap.
Transition: make the pattern concrete with a service desk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-548640"/>
            <a:ext cx="4206240" cy="4206240"/>
          </a:xfrm>
          <a:prstGeom prst="arc">
            <a:avLst/>
          </a:prstGeom>
          <a:noFill/>
          <a:ln w="254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23960" y="-45720"/>
            <a:ext cx="3200400" cy="3200400"/>
          </a:xfrm>
          <a:prstGeom prst="arc">
            <a:avLst/>
          </a:prstGeom>
          <a:noFill/>
          <a:ln w="25400">
            <a:solidFill>
              <a:srgbClr val="8B5CF6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955280" y="5440680"/>
            <a:ext cx="3657600" cy="-1463040"/>
          </a:xfrm>
          <a:prstGeom prst="line">
            <a:avLst/>
          </a:prstGeom>
          <a:noFill/>
          <a:ln w="17780">
            <a:solidFill>
              <a:srgbClr val="22D3EE">
                <a:alpha val="5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0" y="5852160"/>
            <a:ext cx="3474720" cy="-548640"/>
          </a:xfrm>
          <a:prstGeom prst="line">
            <a:avLst/>
          </a:prstGeom>
          <a:noFill/>
          <a:ln w="1778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188720"/>
            <a:ext cx="67665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in 2026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13232" y="2788920"/>
            <a:ext cx="6675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22D3EE"/>
                </a:solidFill>
              </a:rPr>
              <a:t>From prototypes to governed production systems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713232" y="3794760"/>
            <a:ext cx="4389120" cy="658368"/>
          </a:xfrm>
          <a:prstGeom prst="roundRect">
            <a:avLst>
              <a:gd name="adj" fmla="val 11111"/>
            </a:avLst>
          </a:prstGeom>
          <a:solidFill>
            <a:srgbClr val="172554">
              <a:alpha val="92000"/>
            </a:srgbClr>
          </a:solidFill>
          <a:ln w="12700">
            <a:solidFill>
              <a:srgbClr val="22D3EE">
                <a:alpha val="6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400507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8FAFC"/>
                </a:solidFill>
              </a:rPr>
              <a:t>Prepared by openai/gpt-5.5 · 24 Apr 2026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8412480" y="2880360"/>
            <a:ext cx="1005840" cy="1005840"/>
          </a:xfrm>
          <a:prstGeom prst="chevron">
            <a:avLst/>
          </a:prstGeom>
          <a:solidFill>
            <a:srgbClr val="8B5CF6">
              <a:alpha val="95000"/>
            </a:srgbClr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528048" y="2880360"/>
            <a:ext cx="1005840" cy="1005840"/>
          </a:xfrm>
          <a:prstGeom prst="chevron">
            <a:avLst/>
          </a:prstGeom>
          <a:solidFill>
            <a:srgbClr val="22D3EE">
              <a:alpha val="95000"/>
            </a:srgbClr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43616" y="2880360"/>
            <a:ext cx="1005840" cy="1005840"/>
          </a:xfrm>
          <a:prstGeom prst="chevron">
            <a:avLst/>
          </a:prstGeom>
          <a:solidFill>
            <a:srgbClr val="10B981">
              <a:alpha val="95000"/>
            </a:srgbClr>
          </a:solidFill>
          <a:ln w="12700">
            <a:solidFill>
              <a:srgbClr val="10B981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enterprise IT service desk agent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 realistic pattern for bounded autonomy with human approval at irreversible steps.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640080" y="1234440"/>
            <a:ext cx="3017520" cy="4251960"/>
          </a:xfrm>
          <a:prstGeom prst="roundRect">
            <a:avLst>
              <a:gd name="adj" fmla="val 4242"/>
            </a:avLst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60020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AFC"/>
                </a:solidFill>
              </a:rPr>
              <a:t>Before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214884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97316"/>
                </a:solidFill>
              </a:rPr>
              <a:t>47 min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960120" y="27432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</a:rPr>
              <a:t>median exception triage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960120" y="3337560"/>
            <a:ext cx="2103120" cy="0"/>
          </a:xfrm>
          <a:prstGeom prst="line">
            <a:avLst/>
          </a:prstGeom>
          <a:noFill/>
          <a:ln w="12700">
            <a:solidFill>
              <a:srgbClr val="D8E2F0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3611880"/>
            <a:ext cx="21488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8FAFC"/>
                </a:solidFill>
              </a:rPr>
              <a:t>Manual log checks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8FAFC"/>
                </a:solidFill>
              </a:rPr>
              <a:t>Context scattered across tools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8FAFC"/>
                </a:solidFill>
              </a:rPr>
              <a:t>Escalations lack evidence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977640" y="2743200"/>
            <a:ext cx="1005840" cy="502920"/>
          </a:xfrm>
          <a:prstGeom prst="rightArrow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0" y="1234440"/>
            <a:ext cx="3017520" cy="4251960"/>
          </a:xfrm>
          <a:prstGeom prst="roundRect">
            <a:avLst>
              <a:gd name="adj" fmla="val 4242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77840" y="160020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After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577840" y="214884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0B981"/>
                </a:solidFill>
              </a:rPr>
              <a:t>13 min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5623560" y="27432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median exception triage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623560" y="3337560"/>
            <a:ext cx="2103120" cy="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23560" y="3611880"/>
            <a:ext cx="21488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Agent gathers logs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Drafts remediation plan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Human approves high-risk actions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8732520" y="1234440"/>
            <a:ext cx="24231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732520" y="1234440"/>
            <a:ext cx="73152" cy="1097280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897112" y="1362456"/>
            <a:ext cx="21305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Scope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897112" y="1709928"/>
            <a:ext cx="2130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Password resets, access requests, incident enrichment, and runbook lookups.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8732520" y="2697480"/>
            <a:ext cx="24231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732520" y="2697480"/>
            <a:ext cx="73152" cy="109728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897112" y="2825496"/>
            <a:ext cx="21305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Controls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897112" y="3172968"/>
            <a:ext cx="2130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Tool permissions, action logs, replay traces, and confidence thresholds.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732520" y="4160520"/>
            <a:ext cx="24231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732520" y="4160520"/>
            <a:ext cx="73152" cy="10972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897112" y="4288536"/>
            <a:ext cx="21305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Result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8897112" y="4636008"/>
            <a:ext cx="2130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More complete escalations and lower triage queue ageing.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matrix for governed agents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riskiest issues combine broad permissions with weak observability.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960120" y="4233672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60120" y="3483864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0120" y="2734056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60120" y="1984248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60120" y="1234440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709928" y="4233672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09928" y="3483864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09928" y="2734056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09928" y="1984248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709928" y="1234440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459736" y="4233672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459736" y="3483864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459736" y="2734056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459736" y="1984248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59736" y="1234440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9544" y="4233672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9544" y="3483864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9544" y="2734056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09544" y="1984248"/>
            <a:ext cx="749808" cy="749808"/>
          </a:xfrm>
          <a:prstGeom prst="rect">
            <a:avLst/>
          </a:prstGeom>
          <a:solidFill>
            <a:srgbClr val="FEE2E2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09544" y="1234440"/>
            <a:ext cx="749808" cy="749808"/>
          </a:xfrm>
          <a:prstGeom prst="rect">
            <a:avLst/>
          </a:prstGeom>
          <a:solidFill>
            <a:srgbClr val="FEE2E2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959352" y="4233672"/>
            <a:ext cx="749808" cy="749808"/>
          </a:xfrm>
          <a:prstGeom prst="rect">
            <a:avLst/>
          </a:prstGeom>
          <a:solidFill>
            <a:srgbClr val="DCFCE7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959352" y="3483864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959352" y="2734056"/>
            <a:ext cx="749808" cy="749808"/>
          </a:xfrm>
          <a:prstGeom prst="rect">
            <a:avLst/>
          </a:prstGeom>
          <a:solidFill>
            <a:srgbClr val="FFEDD5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959352" y="1984248"/>
            <a:ext cx="749808" cy="749808"/>
          </a:xfrm>
          <a:prstGeom prst="rect">
            <a:avLst/>
          </a:prstGeom>
          <a:solidFill>
            <a:srgbClr val="FEE2E2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959352" y="1234440"/>
            <a:ext cx="749808" cy="749808"/>
          </a:xfrm>
          <a:prstGeom prst="rect">
            <a:avLst/>
          </a:prstGeom>
          <a:solidFill>
            <a:srgbClr val="FEE2E2"/>
          </a:solidFill>
          <a:ln w="10160">
            <a:solidFill>
              <a:srgbClr val="FFFF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 rot="16200000">
            <a:off x="502920" y="2606040"/>
            <a:ext cx="228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</a:rPr>
              <a:t>Impact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965960" y="521208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4748B"/>
                </a:solidFill>
              </a:rPr>
              <a:t>Likelihood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532888" y="2185416"/>
            <a:ext cx="237744" cy="237744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282696" y="2185416"/>
            <a:ext cx="237744" cy="237744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532888" y="1435608"/>
            <a:ext cx="237744" cy="237744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82696" y="2935224"/>
            <a:ext cx="237744" cy="23774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783080" y="2935224"/>
            <a:ext cx="237744" cy="23774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532888" y="3685032"/>
            <a:ext cx="237744" cy="23774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486400" y="1280160"/>
            <a:ext cx="256032" cy="256032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897880" y="128930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Tool misuse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7818120" y="1298448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3/5 · Impact 4/5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5486400" y="1901952"/>
            <a:ext cx="256032" cy="256032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897880" y="191109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Permission creep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7818120" y="1920240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4/5 · Impact 4/5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5486400" y="2523744"/>
            <a:ext cx="256032" cy="256032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897880" y="2532888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Audit gaps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7818120" y="2542032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3/5 · Impact 5/5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486400" y="3145536"/>
            <a:ext cx="256032" cy="25603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897880" y="3154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Stale context</a:t>
            </a:r>
            <a:endParaRPr lang="en-US" sz="1050" dirty="0"/>
          </a:p>
        </p:txBody>
      </p:sp>
      <p:sp>
        <p:nvSpPr>
          <p:cNvPr id="49" name="Text 47"/>
          <p:cNvSpPr/>
          <p:nvPr/>
        </p:nvSpPr>
        <p:spPr>
          <a:xfrm>
            <a:off x="7818120" y="3163824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4/5 · Impact 3/5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5486400" y="3767328"/>
            <a:ext cx="256032" cy="25603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897880" y="3776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Prompt drift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7818120" y="3785616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2/5 · Impact 3/5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5486400" y="4389120"/>
            <a:ext cx="256032" cy="25603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897880" y="439826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11827"/>
                </a:solidFill>
              </a:rPr>
              <a:t>User over-trust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7818120" y="4407408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</a:rPr>
              <a:t>Likelihood 3/5 · Impact 2/5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5486400" y="5074920"/>
            <a:ext cx="5074920" cy="713232"/>
          </a:xfrm>
          <a:prstGeom prst="roundRect">
            <a:avLst>
              <a:gd name="adj" fmla="val 10256"/>
            </a:avLst>
          </a:prstGeom>
          <a:solidFill>
            <a:srgbClr val="EAF2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5486400" y="5074920"/>
            <a:ext cx="73152" cy="71323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650992" y="5202936"/>
            <a:ext cx="47823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Control principle</a:t>
            </a:r>
            <a:endParaRPr lang="en-US" sz="1250" dirty="0"/>
          </a:p>
        </p:txBody>
      </p:sp>
      <p:sp>
        <p:nvSpPr>
          <p:cNvPr id="59" name="Text 57"/>
          <p:cNvSpPr/>
          <p:nvPr/>
        </p:nvSpPr>
        <p:spPr>
          <a:xfrm>
            <a:off x="5650992" y="5550408"/>
            <a:ext cx="4782312" cy="146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Treat every tool call as a production action: permissioned, logged, evaluated, and reversible where possible.</a:t>
            </a:r>
            <a:endParaRPr lang="en-US" sz="950" dirty="0"/>
          </a:p>
        </p:txBody>
      </p:sp>
      <p:sp>
        <p:nvSpPr>
          <p:cNvPr id="60" name="Text 58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61" name="Text 59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solution patterns worth funding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Mature programmes invest in the operations layer around the model.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713232" y="1417320"/>
            <a:ext cx="4800600" cy="1508760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41832" y="1709928"/>
            <a:ext cx="640080" cy="640080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" y="1911096"/>
            <a:ext cx="320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B1020"/>
                </a:solidFill>
              </a:rPr>
              <a:t>01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810512" y="167335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Policy-as-code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10512" y="2057400"/>
            <a:ext cx="33375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Machine-readable rules for tool access, data use, escalation, and approval boundaries.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153912" y="1417320"/>
            <a:ext cx="4800600" cy="1508760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382512" y="1709928"/>
            <a:ext cx="640080" cy="64008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37960" y="1911096"/>
            <a:ext cx="320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B1020"/>
                </a:solidFill>
              </a:rPr>
              <a:t>02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7251192" y="167335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Evaluation harnesses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251192" y="2057400"/>
            <a:ext cx="33375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Regression tests for prompts, context retrieval, tool plans, and refusal behaviour.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13232" y="3520440"/>
            <a:ext cx="4800600" cy="1508760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41832" y="3813048"/>
            <a:ext cx="640080" cy="64008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0" y="4014216"/>
            <a:ext cx="320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B1020"/>
                </a:solidFill>
              </a:rPr>
              <a:t>03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810512" y="377647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Tool permissioning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810512" y="4160520"/>
            <a:ext cx="33375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Scoped credentials, least privilege, temporary grants, and action-specific logging.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153912" y="3520440"/>
            <a:ext cx="4800600" cy="1508760"/>
          </a:xfrm>
          <a:prstGeom prst="roundRect">
            <a:avLst>
              <a:gd name="adj" fmla="val 84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82512" y="3813048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37960" y="4014216"/>
            <a:ext cx="320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B1020"/>
                </a:solidFill>
              </a:rPr>
              <a:t>04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7251192" y="377647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Escalation design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251192" y="4160520"/>
            <a:ext cx="3337560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Clear handoffs to humans with evidence packs, confidence signals, and replay traces.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011680" y="5605272"/>
            <a:ext cx="8046720" cy="438912"/>
          </a:xfrm>
          <a:prstGeom prst="roundRect">
            <a:avLst>
              <a:gd name="adj" fmla="val 16667"/>
            </a:avLst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240280" y="5751576"/>
            <a:ext cx="75895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8FAFC"/>
                </a:solidFill>
              </a:rPr>
              <a:t>The winning architecture is not “more autonomy”. It is controllable autonomy that earns expansion.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outlook: the agent operations maturity path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Portfolios mature by expanding scope only after controls prove reliable.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822960" y="1371600"/>
            <a:ext cx="2926080" cy="402336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1691640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51560" y="2057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Monitored tasks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51560" y="2542032"/>
            <a:ext cx="23317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Single-agent workflows with logs and approval gates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143000" y="4251960"/>
            <a:ext cx="2240280" cy="164592"/>
          </a:xfrm>
          <a:prstGeom prst="rect">
            <a:avLst/>
          </a:prstGeom>
          <a:solidFill>
            <a:srgbClr val="D8E2F0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43000" y="4251960"/>
            <a:ext cx="851306" cy="164592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4526280"/>
            <a:ext cx="2240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11827"/>
                </a:solidFill>
              </a:rPr>
              <a:t>38 maturity index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858768" y="3063240"/>
            <a:ext cx="502920" cy="320040"/>
          </a:xfrm>
          <a:prstGeom prst="rightArrow">
            <a:avLst/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26280" y="1371600"/>
            <a:ext cx="2926080" cy="402336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691640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2027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2057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Managed workflows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54880" y="2542032"/>
            <a:ext cx="23317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Policy-scoped agents with formal evaluation suites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4251960"/>
            <a:ext cx="2240280" cy="164592"/>
          </a:xfrm>
          <a:prstGeom prst="rect">
            <a:avLst/>
          </a:prstGeom>
          <a:solidFill>
            <a:srgbClr val="D8E2F0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846320" y="4251960"/>
            <a:ext cx="1411376" cy="16459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4526280"/>
            <a:ext cx="2240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11827"/>
                </a:solidFill>
              </a:rPr>
              <a:t>63 maturity index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562088" y="3063240"/>
            <a:ext cx="502920" cy="320040"/>
          </a:xfrm>
          <a:prstGeom prst="rightArrow">
            <a:avLst/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229600" y="1371600"/>
            <a:ext cx="2926080" cy="402336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58200" y="1691640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</a:rPr>
              <a:t>2028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458200" y="2057400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Governed portfolios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458200" y="2542032"/>
            <a:ext cx="23317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Multiple agents coordinated through an operations layer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8549640" y="4251960"/>
            <a:ext cx="2240280" cy="164592"/>
          </a:xfrm>
          <a:prstGeom prst="rect">
            <a:avLst/>
          </a:prstGeom>
          <a:solidFill>
            <a:srgbClr val="D8E2F0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549640" y="4251960"/>
            <a:ext cx="1881835" cy="16459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49640" y="4526280"/>
            <a:ext cx="2240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11827"/>
                </a:solidFill>
              </a:rPr>
              <a:t>84 maturity index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executive takeaways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practical agenda for moving agents from demos to production value.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868680" y="1143000"/>
            <a:ext cx="502920" cy="502920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24128" y="1298448"/>
            <a:ext cx="182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1020"/>
                </a:solidFill>
              </a:rPr>
              <a:t>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627632" y="1115568"/>
            <a:ext cx="9418320" cy="566928"/>
          </a:xfrm>
          <a:prstGeom prst="roundRect">
            <a:avLst>
              <a:gd name="adj" fmla="val 16129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874520" y="1280160"/>
            <a:ext cx="8778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Start with high-volume workflows where evidence gathering is the bottleneck.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868680" y="2093976"/>
            <a:ext cx="502920" cy="5029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2249424"/>
            <a:ext cx="182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1020"/>
                </a:solidFill>
              </a:rPr>
              <a:t>2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627632" y="2066544"/>
            <a:ext cx="9418320" cy="566928"/>
          </a:xfrm>
          <a:prstGeom prst="roundRect">
            <a:avLst>
              <a:gd name="adj" fmla="val 1612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74520" y="2231136"/>
            <a:ext cx="8778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Make supervision and escalation explicit before expanding autonomy.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68680" y="3044952"/>
            <a:ext cx="502920" cy="5029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3200400"/>
            <a:ext cx="182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1020"/>
                </a:solidFill>
              </a:rPr>
              <a:t>3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627632" y="3017520"/>
            <a:ext cx="9418320" cy="566928"/>
          </a:xfrm>
          <a:prstGeom prst="roundRect">
            <a:avLst>
              <a:gd name="adj" fmla="val 16129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74520" y="3182112"/>
            <a:ext cx="8778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Fund evaluation, logging, and permissioning as product features.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68680" y="3995928"/>
            <a:ext cx="502920" cy="50292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24128" y="4151376"/>
            <a:ext cx="182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1020"/>
                </a:solidFill>
              </a:rPr>
              <a:t>4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27632" y="3968496"/>
            <a:ext cx="9418320" cy="566928"/>
          </a:xfrm>
          <a:prstGeom prst="roundRect">
            <a:avLst>
              <a:gd name="adj" fmla="val 1612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874520" y="4133088"/>
            <a:ext cx="8778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Measure workflow outcomes, not model novelty or prompt cleverness.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868680" y="4946904"/>
            <a:ext cx="502920" cy="5029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24128" y="5102352"/>
            <a:ext cx="182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B1020"/>
                </a:solidFill>
              </a:rPr>
              <a:t>5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627632" y="4919472"/>
            <a:ext cx="9418320" cy="566928"/>
          </a:xfrm>
          <a:prstGeom prst="roundRect">
            <a:avLst>
              <a:gd name="adj" fmla="val 16129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74520" y="5084064"/>
            <a:ext cx="8778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Build the agent operations layer before the portfolio becomes unmanageable.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1115568" y="1737360"/>
            <a:ext cx="0" cy="3703320"/>
          </a:xfrm>
          <a:prstGeom prst="line">
            <a:avLst/>
          </a:prstGeom>
          <a:noFill/>
          <a:ln w="15240">
            <a:solidFill>
              <a:srgbClr val="D8E2F0">
                <a:alpha val="8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-548640"/>
            <a:ext cx="4206240" cy="4206240"/>
          </a:xfrm>
          <a:prstGeom prst="arc">
            <a:avLst/>
          </a:prstGeom>
          <a:noFill/>
          <a:ln w="254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23960" y="-45720"/>
            <a:ext cx="3200400" cy="3200400"/>
          </a:xfrm>
          <a:prstGeom prst="arc">
            <a:avLst/>
          </a:prstGeom>
          <a:noFill/>
          <a:ln w="25400">
            <a:solidFill>
              <a:srgbClr val="8B5CF6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955280" y="5440680"/>
            <a:ext cx="3657600" cy="-1463040"/>
          </a:xfrm>
          <a:prstGeom prst="line">
            <a:avLst/>
          </a:prstGeom>
          <a:noFill/>
          <a:ln w="17780">
            <a:solidFill>
              <a:srgbClr val="22D3EE">
                <a:alpha val="5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0" y="5852160"/>
            <a:ext cx="3474720" cy="-548640"/>
          </a:xfrm>
          <a:prstGeom prst="line">
            <a:avLst/>
          </a:prstGeom>
          <a:noFill/>
          <a:ln w="1778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23444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8FAFC"/>
                </a:solidFill>
              </a:rPr>
              <a:t>Thank you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13232" y="205740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D3EE"/>
                </a:solidFill>
              </a:rPr>
              <a:t>Q&amp;A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49808" y="3108960"/>
            <a:ext cx="5120640" cy="749808"/>
          </a:xfrm>
          <a:prstGeom prst="roundRect">
            <a:avLst>
              <a:gd name="adj" fmla="val 9756"/>
            </a:avLst>
          </a:prstGeom>
          <a:solidFill>
            <a:srgbClr val="172554">
              <a:alpha val="95000"/>
            </a:srgbClr>
          </a:solidFill>
          <a:ln w="12700">
            <a:solidFill>
              <a:srgbClr val="22D3EE">
                <a:alpha val="5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3364992"/>
            <a:ext cx="4617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8FAFC"/>
                </a:solidFill>
              </a:rPr>
              <a:t>Build agents like production systems, not demos.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04672" y="4892040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</a:rPr>
              <a:t>Contact: team@example.com · Benchmark route: /powerpoint/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7498080" y="2103120"/>
            <a:ext cx="310896" cy="310896"/>
          </a:xfrm>
          <a:prstGeom prst="ellipse">
            <a:avLst/>
          </a:prstGeom>
          <a:solidFill>
            <a:srgbClr val="22D3EE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653528" y="2258568"/>
            <a:ext cx="502920" cy="594360"/>
          </a:xfrm>
          <a:prstGeom prst="line">
            <a:avLst/>
          </a:prstGeom>
          <a:noFill/>
          <a:ln w="1524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01000" y="2697480"/>
            <a:ext cx="310896" cy="310896"/>
          </a:xfrm>
          <a:prstGeom prst="ellipse">
            <a:avLst/>
          </a:prstGeom>
          <a:solidFill>
            <a:srgbClr val="8B5CF6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156448" y="2852928"/>
            <a:ext cx="502920" cy="-594360"/>
          </a:xfrm>
          <a:prstGeom prst="line">
            <a:avLst/>
          </a:prstGeom>
          <a:noFill/>
          <a:ln w="1524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03920" y="2103120"/>
            <a:ext cx="310896" cy="310896"/>
          </a:xfrm>
          <a:prstGeom prst="ellipse">
            <a:avLst/>
          </a:prstGeom>
          <a:solidFill>
            <a:srgbClr val="10B981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659368" y="2258568"/>
            <a:ext cx="502920" cy="594360"/>
          </a:xfrm>
          <a:prstGeom prst="line">
            <a:avLst/>
          </a:prstGeom>
          <a:noFill/>
          <a:ln w="1524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006840" y="2697480"/>
            <a:ext cx="310896" cy="310896"/>
          </a:xfrm>
          <a:prstGeom prst="ellipse">
            <a:avLst/>
          </a:prstGeom>
          <a:solidFill>
            <a:srgbClr val="22D3EE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162288" y="2852928"/>
            <a:ext cx="502920" cy="-594360"/>
          </a:xfrm>
          <a:prstGeom prst="line">
            <a:avLst/>
          </a:prstGeom>
          <a:noFill/>
          <a:ln w="1524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509760" y="2103120"/>
            <a:ext cx="310896" cy="310896"/>
          </a:xfrm>
          <a:prstGeom prst="ellipse">
            <a:avLst/>
          </a:prstGeom>
          <a:solidFill>
            <a:srgbClr val="8B5CF6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665208" y="2258568"/>
            <a:ext cx="502920" cy="594360"/>
          </a:xfrm>
          <a:prstGeom prst="line">
            <a:avLst/>
          </a:prstGeom>
          <a:noFill/>
          <a:ln w="1524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012680" y="2697480"/>
            <a:ext cx="310896" cy="310896"/>
          </a:xfrm>
          <a:prstGeom prst="ellipse">
            <a:avLst/>
          </a:prstGeom>
          <a:solidFill>
            <a:srgbClr val="10B981">
              <a:alpha val="92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 five-part route from operating context to executive action.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777240" y="1234440"/>
            <a:ext cx="10241280" cy="713232"/>
          </a:xfrm>
          <a:prstGeom prst="roundRect">
            <a:avLst>
              <a:gd name="adj" fmla="val 15385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05840" y="1362456"/>
            <a:ext cx="457200" cy="457200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" y="1499616"/>
            <a:ext cx="2926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01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1737360" y="139903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Operating context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60520" y="141732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Why agentic AI moved from demo loops into workflow ownership.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77240" y="2194560"/>
            <a:ext cx="10241280" cy="713232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322576"/>
            <a:ext cx="457200" cy="457200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2459736"/>
            <a:ext cx="2926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02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737360" y="235915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Data landscape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160520" y="237744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Readiness, workload mix, and deployment trends.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77240" y="3154680"/>
            <a:ext cx="10241280" cy="713232"/>
          </a:xfrm>
          <a:prstGeom prst="roundRect">
            <a:avLst>
              <a:gd name="adj" fmla="val 15385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05840" y="3282696"/>
            <a:ext cx="457200" cy="45720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0" y="3419856"/>
            <a:ext cx="2926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03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737360" y="331927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Governance model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160520" y="333756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Controls, auditability, and risk boundaries.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77240" y="4114800"/>
            <a:ext cx="10241280" cy="713232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05840" y="4242816"/>
            <a:ext cx="457200" cy="45720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97280" y="4379976"/>
            <a:ext cx="2926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04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1737360" y="427939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Implementation patterns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160520" y="429768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Case study, solution cards, and maturity path.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77240" y="5074920"/>
            <a:ext cx="10241280" cy="713232"/>
          </a:xfrm>
          <a:prstGeom prst="roundRect">
            <a:avLst>
              <a:gd name="adj" fmla="val 15385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005840" y="5202936"/>
            <a:ext cx="457200" cy="45720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97280" y="5340096"/>
            <a:ext cx="292608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05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1737360" y="523951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Executive takeaways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160520" y="525780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What to fund, measure, and stop doing next.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 now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Agentic AI is crossing the line from assistance to accountable workflow ownership.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658368" y="1234440"/>
            <a:ext cx="3840480" cy="4297680"/>
          </a:xfrm>
          <a:prstGeom prst="roundRect">
            <a:avLst>
              <a:gd name="adj" fmla="val 3810"/>
            </a:avLst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24128" y="182880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22D3EE"/>
                </a:solidFill>
              </a:rPr>
              <a:t>64%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987552" y="2697480"/>
            <a:ext cx="3154680" cy="6766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8FAFC"/>
                </a:solidFill>
              </a:rPr>
              <a:t>of pilots now require production controls before expansion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32688" y="4343400"/>
            <a:ext cx="3246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CBD5E1"/>
                </a:solidFill>
              </a:rPr>
              <a:t>Benchmark assumption for the deck: realistic enterprise portfolio data, not a market forecast.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892040" y="1234440"/>
            <a:ext cx="28346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92040" y="1234440"/>
            <a:ext cx="73152" cy="1234440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56632" y="1362456"/>
            <a:ext cx="2542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Workflow ownership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056632" y="1709928"/>
            <a:ext cx="2542032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Agents are asked to resolve, route, monitor, and escalate rather than merely draft suggestions.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8001000" y="1234440"/>
            <a:ext cx="28346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01000" y="1234440"/>
            <a:ext cx="73152" cy="12344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65592" y="1362456"/>
            <a:ext cx="2542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Control pressure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8165592" y="1709928"/>
            <a:ext cx="2542032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Security, audit, and compliance teams increasingly gate expansion decisions.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892040" y="2971800"/>
            <a:ext cx="28346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892040" y="2971800"/>
            <a:ext cx="73152" cy="1234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56632" y="3099816"/>
            <a:ext cx="2542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System integration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056632" y="3447288"/>
            <a:ext cx="2542032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Value appears when agents safely touch tickets, docs, CRM, ERP, and incident systems.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8001000" y="2971800"/>
            <a:ext cx="28346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001000" y="2971800"/>
            <a:ext cx="73152" cy="123444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65592" y="3099816"/>
            <a:ext cx="2542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Evaluation burden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8165592" y="3447288"/>
            <a:ext cx="2542032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Teams need regression tests for prompts, tools, data freshness, and escalation paths.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-548640"/>
            <a:ext cx="4206240" cy="4206240"/>
          </a:xfrm>
          <a:prstGeom prst="arc">
            <a:avLst/>
          </a:prstGeom>
          <a:noFill/>
          <a:ln w="254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23960" y="-45720"/>
            <a:ext cx="3200400" cy="3200400"/>
          </a:xfrm>
          <a:prstGeom prst="arc">
            <a:avLst/>
          </a:prstGeom>
          <a:noFill/>
          <a:ln w="25400">
            <a:solidFill>
              <a:srgbClr val="8B5CF6">
                <a:alpha val="7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955280" y="5440680"/>
            <a:ext cx="3657600" cy="-1463040"/>
          </a:xfrm>
          <a:prstGeom prst="line">
            <a:avLst/>
          </a:prstGeom>
          <a:noFill/>
          <a:ln w="17780">
            <a:solidFill>
              <a:srgbClr val="22D3EE">
                <a:alpha val="5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0" y="5852160"/>
            <a:ext cx="3474720" cy="-548640"/>
          </a:xfrm>
          <a:prstGeom prst="line">
            <a:avLst/>
          </a:prstGeom>
          <a:noFill/>
          <a:ln w="17780">
            <a:solidFill>
              <a:srgbClr val="8B5CF6">
                <a:alpha val="6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4114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</a:rPr>
              <a:t>Key data point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13232" y="141732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8FAFC"/>
                </a:solidFill>
              </a:rPr>
              <a:t>3.7x</a:t>
            </a:r>
            <a:endParaRPr lang="en-US" sz="5800" dirty="0"/>
          </a:p>
        </p:txBody>
      </p:sp>
      <p:sp>
        <p:nvSpPr>
          <p:cNvPr id="8" name="Text 6"/>
          <p:cNvSpPr/>
          <p:nvPr/>
        </p:nvSpPr>
        <p:spPr>
          <a:xfrm>
            <a:off x="777240" y="233172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2D3EE"/>
                </a:solidFill>
              </a:rPr>
              <a:t>faster exception triage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95528" y="2971800"/>
            <a:ext cx="420624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</a:rPr>
              <a:t>When agents can read context, inspect system state, draft remediation, and escalate with evidence, the bottleneck shifts from finding the issue to approving the fix.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229600" y="2834640"/>
            <a:ext cx="640080" cy="640080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8B5CF6">
                <a:alpha val="8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973568" y="2578608"/>
            <a:ext cx="1152144" cy="1152144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22D3EE">
                <a:alpha val="7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717536" y="2322576"/>
            <a:ext cx="1664208" cy="1664208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8B5CF6">
                <a:alpha val="66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461504" y="2066544"/>
            <a:ext cx="2176272" cy="2176272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22D3EE">
                <a:alpha val="59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205472" y="1810512"/>
            <a:ext cx="2688336" cy="2688336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8B5CF6">
                <a:alpha val="5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949440" y="1554480"/>
            <a:ext cx="3200400" cy="3200400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22D3EE">
                <a:alpha val="4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693408" y="1298448"/>
            <a:ext cx="3712464" cy="3712464"/>
          </a:xfrm>
          <a:prstGeom prst="ellipse">
            <a:avLst/>
          </a:prstGeom>
          <a:solidFill>
            <a:srgbClr val="0B1020">
              <a:alpha val="0"/>
            </a:srgbClr>
          </a:solidFill>
          <a:ln w="12700">
            <a:solidFill>
              <a:srgbClr val="8B5CF6">
                <a:alpha val="38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549640" y="3154680"/>
            <a:ext cx="-1965960" cy="-1188720"/>
          </a:xfrm>
          <a:prstGeom prst="line">
            <a:avLst/>
          </a:prstGeom>
          <a:noFill/>
          <a:ln w="16510">
            <a:solidFill>
              <a:srgbClr val="22D3EE">
                <a:alpha val="8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64808" y="1847088"/>
            <a:ext cx="237744" cy="237744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549640" y="3154680"/>
            <a:ext cx="1600200" cy="-1417320"/>
          </a:xfrm>
          <a:prstGeom prst="line">
            <a:avLst/>
          </a:prstGeom>
          <a:noFill/>
          <a:ln w="16510">
            <a:solidFill>
              <a:srgbClr val="8B5CF6">
                <a:alpha val="8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030968" y="1618488"/>
            <a:ext cx="237744" cy="237744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549640" y="3154680"/>
            <a:ext cx="1371600" cy="1691640"/>
          </a:xfrm>
          <a:prstGeom prst="line">
            <a:avLst/>
          </a:prstGeom>
          <a:noFill/>
          <a:ln w="16510">
            <a:solidFill>
              <a:srgbClr val="22D3EE">
                <a:alpha val="8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802368" y="4727448"/>
            <a:ext cx="237744" cy="237744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549640" y="3154680"/>
            <a:ext cx="-1783080" cy="1508760"/>
          </a:xfrm>
          <a:prstGeom prst="line">
            <a:avLst/>
          </a:prstGeom>
          <a:noFill/>
          <a:ln w="16510">
            <a:solidFill>
              <a:srgbClr val="8B5CF6">
                <a:alpha val="8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647688" y="4544568"/>
            <a:ext cx="237744" cy="237744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202168" y="2807208"/>
            <a:ext cx="694944" cy="694944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93608" y="3026664"/>
            <a:ext cx="512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agent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0B1020"/>
                </a:solidFill>
              </a:rPr>
              <a:t>triage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readiness by function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Readiness combines repeatable workflows, available context, integration feasibility, and risk tolerance.</a:t>
            </a:r>
            <a:endParaRPr lang="en-US" sz="9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731520" y="1234440"/>
          <a:ext cx="676656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8001000" y="1417320"/>
            <a:ext cx="31089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001000" y="1417320"/>
            <a:ext cx="73152" cy="1097280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165592" y="1545336"/>
            <a:ext cx="2816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Highest readiness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8165592" y="1892808"/>
            <a:ext cx="2816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Support and engineering combine digital workflow volume with strong feedback loops.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8001000" y="2788920"/>
            <a:ext cx="31089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8001000" y="2788920"/>
            <a:ext cx="73152" cy="109728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165592" y="2916936"/>
            <a:ext cx="2816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Middle band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8165592" y="3264408"/>
            <a:ext cx="2816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Finance and sales ops have clear value, but stricter approval and data controls.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8001000" y="4160520"/>
            <a:ext cx="310896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8001000" y="4160520"/>
            <a:ext cx="73152" cy="109728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165592" y="4288536"/>
            <a:ext cx="2816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Lower readiness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8165592" y="4636008"/>
            <a:ext cx="2816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Legal and HR need tighter policy boundaries before autonomy expands.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19" name="Text 16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workload mix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centre of gravity is still human-approved execution, not fully autonomous work.</a:t>
            </a:r>
            <a:endParaRPr lang="en-US" sz="9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685800" y="1097280"/>
          <a:ext cx="4754880" cy="4754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537960" y="1325880"/>
            <a:ext cx="4389120" cy="3566160"/>
          </a:xfrm>
          <a:prstGeom prst="roundRect">
            <a:avLst>
              <a:gd name="adj" fmla="val 3590"/>
            </a:avLst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903720" y="16459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</a:rPr>
              <a:t>Interpretation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903720" y="2148840"/>
            <a:ext cx="3429000" cy="1234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</a:rPr>
              <a:t>Production portfolios are not racing straight to hands-off autonomy. They are clustering around work where agents prepare action, gather evidence, execute scoped steps, and hand off at the right decision point.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903720" y="3840480"/>
            <a:ext cx="33832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Design implication: build for supervision first, then expand autonomy by policy.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operating model evolved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maturity curve moved from individual assistance to controlled workflow execution.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1005840" y="3154680"/>
            <a:ext cx="9875520" cy="0"/>
          </a:xfrm>
          <a:prstGeom prst="line">
            <a:avLst/>
          </a:prstGeom>
          <a:noFill/>
          <a:ln w="25400">
            <a:solidFill>
              <a:srgbClr val="D8E2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41248" y="2990088"/>
            <a:ext cx="329184" cy="329184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05840" y="3154680"/>
            <a:ext cx="0" cy="-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92608" y="141732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2704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2022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84048" y="176479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Copilots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84048" y="202996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Assistive drafting and code completion</a:t>
            </a:r>
            <a:endParaRPr lang="en-US" sz="670" dirty="0"/>
          </a:p>
        </p:txBody>
      </p:sp>
      <p:sp>
        <p:nvSpPr>
          <p:cNvPr id="12" name="Shape 10"/>
          <p:cNvSpPr/>
          <p:nvPr/>
        </p:nvSpPr>
        <p:spPr>
          <a:xfrm>
            <a:off x="2816352" y="2990088"/>
            <a:ext cx="329184" cy="329184"/>
          </a:xfrm>
          <a:prstGeom prst="ellipse">
            <a:avLst/>
          </a:prstGeom>
          <a:solidFill>
            <a:srgbClr val="22D3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980944" y="3154680"/>
            <a:ext cx="0" cy="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267712" y="411480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32304" y="42245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2023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2359152" y="446227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RAG apps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359152" y="472744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Knowledge retrieval enters enterprise apps</a:t>
            </a:r>
            <a:endParaRPr lang="en-US" sz="670" dirty="0"/>
          </a:p>
        </p:txBody>
      </p:sp>
      <p:sp>
        <p:nvSpPr>
          <p:cNvPr id="18" name="Shape 16"/>
          <p:cNvSpPr/>
          <p:nvPr/>
        </p:nvSpPr>
        <p:spPr>
          <a:xfrm>
            <a:off x="4791456" y="2990088"/>
            <a:ext cx="329184" cy="329184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956048" y="3154680"/>
            <a:ext cx="0" cy="-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42816" y="141732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07408" y="152704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2024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334256" y="176479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Tool agents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334256" y="202996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Models call APIs and execute tasks</a:t>
            </a:r>
            <a:endParaRPr lang="en-US" sz="670" dirty="0"/>
          </a:p>
        </p:txBody>
      </p:sp>
      <p:sp>
        <p:nvSpPr>
          <p:cNvPr id="24" name="Shape 22"/>
          <p:cNvSpPr/>
          <p:nvPr/>
        </p:nvSpPr>
        <p:spPr>
          <a:xfrm>
            <a:off x="6766560" y="2990088"/>
            <a:ext cx="329184" cy="329184"/>
          </a:xfrm>
          <a:prstGeom prst="ellipse">
            <a:avLst/>
          </a:prstGeom>
          <a:solidFill>
            <a:srgbClr val="8B5CF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31152" y="3154680"/>
            <a:ext cx="0" cy="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17920" y="411480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82512" y="42245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2025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6309360" y="446227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Workflow agents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309360" y="472744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Agents own bounded process steps</a:t>
            </a:r>
            <a:endParaRPr lang="en-US" sz="670" dirty="0"/>
          </a:p>
        </p:txBody>
      </p:sp>
      <p:sp>
        <p:nvSpPr>
          <p:cNvPr id="30" name="Shape 28"/>
          <p:cNvSpPr/>
          <p:nvPr/>
        </p:nvSpPr>
        <p:spPr>
          <a:xfrm>
            <a:off x="8741664" y="2990088"/>
            <a:ext cx="329184" cy="329184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906256" y="3154680"/>
            <a:ext cx="0" cy="-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193024" y="141732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357616" y="152704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2026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8284464" y="176479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Governed agents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284464" y="202996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Controls become expansion criteria</a:t>
            </a:r>
            <a:endParaRPr lang="en-US" sz="670" dirty="0"/>
          </a:p>
        </p:txBody>
      </p:sp>
      <p:sp>
        <p:nvSpPr>
          <p:cNvPr id="36" name="Shape 34"/>
          <p:cNvSpPr/>
          <p:nvPr/>
        </p:nvSpPr>
        <p:spPr>
          <a:xfrm>
            <a:off x="10716768" y="2990088"/>
            <a:ext cx="329184" cy="329184"/>
          </a:xfrm>
          <a:prstGeom prst="ellipse">
            <a:avLst/>
          </a:prstGeom>
          <a:solidFill>
            <a:srgbClr val="10B981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0881360" y="3154680"/>
            <a:ext cx="0" cy="822960"/>
          </a:xfrm>
          <a:prstGeom prst="line">
            <a:avLst/>
          </a:prstGeom>
          <a:noFill/>
          <a:ln w="12700">
            <a:solidFill>
              <a:srgbClr val="D8E2F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0168128" y="4114800"/>
            <a:ext cx="1426464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0332720" y="42245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8B5CF6"/>
                </a:solidFill>
              </a:rPr>
              <a:t>2026+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10259568" y="446227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11827"/>
                </a:solidFill>
              </a:rPr>
              <a:t>Ops layer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10259568" y="4727448"/>
            <a:ext cx="12435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64748B"/>
                </a:solidFill>
              </a:rPr>
              <a:t>Evaluation, policy, audit, and routing converge</a:t>
            </a:r>
            <a:endParaRPr lang="en-US" sz="670" dirty="0"/>
          </a:p>
        </p:txBody>
      </p:sp>
      <p:sp>
        <p:nvSpPr>
          <p:cNvPr id="42" name="Text 40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automation patterns that often get conflated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operating model changes sharply as autonomy and audit expectations rise.</a:t>
            </a:r>
            <a:endParaRPr lang="en-US" sz="9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170432"/>
          <a:ext cx="11201400" cy="4297680"/>
        </p:xfrm>
        <a:graphic>
          <a:graphicData uri="http://schemas.openxmlformats.org/drawingml/2006/table">
            <a:tbl>
              <a:tblPr/>
              <a:tblGrid>
                <a:gridCol w="1234440"/>
                <a:gridCol w="1170432"/>
                <a:gridCol w="1234440"/>
                <a:gridCol w="1600200"/>
                <a:gridCol w="1325880"/>
                <a:gridCol w="25146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Pattern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Autonomy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Auditability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Failure handling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Integration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Best use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Scripts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None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Stops or retries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Single system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Stable, repetitive tasks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Copilots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User-directed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User corrects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App surface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Knowledge work assistance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Workflow agents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Bounded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Medium-high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Escalates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Multiple tools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Cross-system service flows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Governed agents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Policy-scoped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Observed and replayable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 graph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Regulated production work</a:t>
                      </a:r>
                      <a:endParaRPr lang="en-US" sz="82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4864" marR="54864" marT="54864" marB="54864" anchor="mid">
                    <a:lnL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E2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658368" y="5623560"/>
            <a:ext cx="10808208" cy="411480"/>
          </a:xfrm>
          <a:prstGeom prst="roundRect">
            <a:avLst>
              <a:gd name="adj" fmla="val 17778"/>
            </a:avLst>
          </a:prstGeom>
          <a:solidFill>
            <a:srgbClr val="EAF2FF"/>
          </a:solidFill>
          <a:ln w="12700">
            <a:solidFill>
              <a:srgbClr val="D8E2F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751576"/>
            <a:ext cx="102870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20" b="1" dirty="0">
                <a:solidFill>
                  <a:srgbClr val="172554"/>
                </a:solidFill>
              </a:rPr>
              <a:t>Rule of thumb: the more systems an agent can touch, the more the design must look like production operations rather than prompt craft.</a:t>
            </a:r>
            <a:endParaRPr lang="en-US" sz="920" dirty="0"/>
          </a:p>
        </p:txBody>
      </p:sp>
      <p:sp>
        <p:nvSpPr>
          <p:cNvPr id="8" name="Text 5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320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trend: pilots outpaced controls until 2025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30352" y="804672"/>
            <a:ext cx="11430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30352" y="89611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Governed deployments are now catching up as agent programmes mature.</a:t>
            </a:r>
            <a:endParaRPr lang="en-US" sz="9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685800" y="1143000"/>
          <a:ext cx="731520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8458200" y="1463040"/>
            <a:ext cx="256032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458200" y="1463040"/>
            <a:ext cx="73152" cy="100584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622792" y="1591056"/>
            <a:ext cx="22677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2024 gap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8622792" y="1938528"/>
            <a:ext cx="2267712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Tool use scaled faster than evaluation, ownership, and incident response.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8458200" y="2788920"/>
            <a:ext cx="256032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8458200" y="2788920"/>
            <a:ext cx="73152" cy="10058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622792" y="2916936"/>
            <a:ext cx="22677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2025 reset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8622792" y="3264408"/>
            <a:ext cx="2267712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Teams narrowed scopes and introduced release gates for agent behaviour.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8458200" y="4114800"/>
            <a:ext cx="2560320" cy="1005840"/>
          </a:xfrm>
          <a:prstGeom prst="roundRect">
            <a:avLst>
              <a:gd name="adj" fmla="val 7273"/>
            </a:avLst>
          </a:prstGeom>
          <a:solidFill>
            <a:srgbClr val="FFFFFF"/>
          </a:solidFill>
          <a:ln w="10160">
            <a:solidFill>
              <a:srgbClr val="D8E2F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8458200" y="4114800"/>
            <a:ext cx="73152" cy="10058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622792" y="4242816"/>
            <a:ext cx="22677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2026 pattern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8622792" y="4590288"/>
            <a:ext cx="2267712" cy="438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Governed deployments become the credible expansion path.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530352" y="64739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4748B"/>
                </a:solidFill>
              </a:rPr>
              <a:t>One-shot PowerPoint benchmark</a:t>
            </a:r>
            <a:endParaRPr lang="en-US" sz="750" dirty="0"/>
          </a:p>
        </p:txBody>
      </p:sp>
      <p:sp>
        <p:nvSpPr>
          <p:cNvPr id="19" name="Text 16"/>
          <p:cNvSpPr/>
          <p:nvPr/>
        </p:nvSpPr>
        <p:spPr>
          <a:xfrm>
            <a:off x="11045952" y="6446520"/>
            <a:ext cx="594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4748B"/>
                </a:solidFill>
              </a:rPr>
              <a:t>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One-shot benchmark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operations in 2026</dc:title>
  <dc:subject>Agentic AI operations in 2026</dc:subject>
  <dc:creator>Generated with a one-shot workflow</dc:creator>
  <cp:lastModifiedBy>Generated with a one-shot workflow</cp:lastModifiedBy>
  <cp:revision>1</cp:revision>
  <dcterms:created xsi:type="dcterms:W3CDTF">2026-04-23T23:02:56Z</dcterms:created>
  <dcterms:modified xsi:type="dcterms:W3CDTF">2026-04-23T23:02:56Z</dcterms:modified>
</cp:coreProperties>
</file>